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9" r:id="rId3"/>
    <p:sldId id="317" r:id="rId4"/>
    <p:sldId id="307" r:id="rId5"/>
    <p:sldId id="312" r:id="rId6"/>
    <p:sldId id="305" r:id="rId7"/>
    <p:sldId id="296" r:id="rId8"/>
    <p:sldId id="313" r:id="rId9"/>
    <p:sldId id="314" r:id="rId10"/>
    <p:sldId id="315" r:id="rId11"/>
    <p:sldId id="316" r:id="rId12"/>
    <p:sldId id="304" r:id="rId13"/>
    <p:sldId id="259" r:id="rId14"/>
    <p:sldId id="309" r:id="rId15"/>
    <p:sldId id="306" r:id="rId16"/>
    <p:sldId id="31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A00"/>
    <a:srgbClr val="696A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17"/>
    <p:restoredTop sz="94664"/>
  </p:normalViewPr>
  <p:slideViewPr>
    <p:cSldViewPr snapToGrid="0" snapToObjects="1">
      <p:cViewPr varScale="1">
        <p:scale>
          <a:sx n="103" d="100"/>
          <a:sy n="103" d="100"/>
        </p:scale>
        <p:origin x="114" y="2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21A14-6144-EC4B-BEC6-36D2CC92DB02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126C1-11A3-6A4A-997E-ED144E772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2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4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5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7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066799" y="6280486"/>
            <a:ext cx="101481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2914" y="6400466"/>
            <a:ext cx="762000" cy="241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382C9-F7C9-D44C-9A1E-74F7BEEFF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24ADC-DBC6-4446-A2FC-BCF878807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59351-C78B-3F4C-BCF5-20BCDCAC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7589-602D-444D-A11C-182245BB7BB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17EA-DD7B-7142-8121-F8B32B62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00651-8678-BE4F-8B2D-E6D1F31A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10F4-C04B-AD49-9E4F-E11C4585D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74EFCD-3D86-A748-ABD0-063A8EEF5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674F9-E590-2A4F-988B-E9D86FF16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1AB58-92B2-1F42-9B9C-31F040D6E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87589-602D-444D-A11C-182245BB7BB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20822-0393-1848-B160-A8B443FF7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6FE49-86B5-7E4A-84F0-60D857443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410F4-C04B-AD49-9E4F-E11C4585D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io-2020@arnes.si" TargetMode="External"/><Relationship Id="rId2" Type="http://schemas.openxmlformats.org/officeDocument/2006/relationships/hyperlink" Target="http://www.arnes.si/sio-2020/edo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807293" y="3150705"/>
            <a:ext cx="6215270" cy="1192696"/>
          </a:xfrm>
        </p:spPr>
        <p:txBody>
          <a:bodyPr>
            <a:normAutofit fontScale="90000"/>
          </a:bodyPr>
          <a:lstStyle/>
          <a:p>
            <a:pPr>
              <a:lnSpc>
                <a:spcPts val="4100"/>
              </a:lnSpc>
            </a:pPr>
            <a:r>
              <a:rPr lang="sl-SI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Sofinanciranje nabave IKT opreme – 2. zahtevek</a:t>
            </a:r>
            <a:br>
              <a:rPr lang="sl-SI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807293" y="4558748"/>
            <a:ext cx="6215270" cy="937093"/>
          </a:xfrm>
        </p:spPr>
        <p:txBody>
          <a:bodyPr>
            <a:norm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sl-S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Alenka Starc, Arnes</a:t>
            </a:r>
          </a:p>
          <a:p>
            <a:pPr marL="0" indent="0" algn="l">
              <a:lnSpc>
                <a:spcPts val="1700"/>
              </a:lnSpc>
              <a:buNone/>
            </a:pPr>
            <a:r>
              <a:rPr lang="sl-S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december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4807293" y="6464098"/>
            <a:ext cx="6714931" cy="393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700"/>
              </a:lnSpc>
              <a:buFont typeface="Arial" panose="020B0604020202020204" pitchFamily="34" charset="0"/>
              <a:buNone/>
            </a:pPr>
            <a:r>
              <a:rPr lang="sl-SI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Naložbo sofinancirata Republika Slovenija in Evropska unija iz Evropskega sklada za regionalni razvoj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66319"/>
            <a:ext cx="4684404" cy="10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2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914400" y="626165"/>
            <a:ext cx="10237304" cy="121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Oddajanje zahtevka 3.</a:t>
            </a:r>
          </a:p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914399" y="1183332"/>
            <a:ext cx="7819053" cy="332555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2120"/>
              </a:lnSpc>
              <a:buFont typeface="+mj-lt"/>
              <a:buAutoNum type="arabicPeriod"/>
            </a:pPr>
            <a:r>
              <a:rPr lang="sl-SI" sz="2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Dodajte v zahtevek račune in dobavnice kot priloge</a:t>
            </a:r>
          </a:p>
          <a:p>
            <a:pPr marL="457200" indent="-457200">
              <a:lnSpc>
                <a:spcPts val="2120"/>
              </a:lnSpc>
              <a:buFont typeface="+mj-lt"/>
              <a:buAutoNum type="arabicPeriod"/>
            </a:pPr>
            <a:endParaRPr lang="sl-SI" sz="2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120"/>
              </a:lnSpc>
              <a:buNone/>
            </a:pPr>
            <a:endParaRPr lang="en-US" sz="2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A747D52-3F2C-486A-AF40-ED3ADBD08C27}"/>
              </a:ext>
            </a:extLst>
          </p:cNvPr>
          <p:cNvSpPr/>
          <p:nvPr/>
        </p:nvSpPr>
        <p:spPr>
          <a:xfrm>
            <a:off x="7343191" y="3413524"/>
            <a:ext cx="4301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b="1" i="1" dirty="0">
              <a:solidFill>
                <a:srgbClr val="E65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b="1" i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7E06748-2DF3-4B4D-B259-4589AB6913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69" y="1520575"/>
            <a:ext cx="5787824" cy="4711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806EA087-2EE1-4914-9959-B46FCD8E8597}"/>
              </a:ext>
            </a:extLst>
          </p:cNvPr>
          <p:cNvCxnSpPr/>
          <p:nvPr/>
        </p:nvCxnSpPr>
        <p:spPr>
          <a:xfrm>
            <a:off x="699796" y="1670180"/>
            <a:ext cx="1847461" cy="13622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60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914400" y="626165"/>
            <a:ext cx="10237304" cy="121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Oddajanje zahtevka 4.</a:t>
            </a:r>
          </a:p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945222" y="1232452"/>
            <a:ext cx="9542386" cy="402564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2120"/>
              </a:lnSpc>
              <a:buFont typeface="+mj-lt"/>
              <a:buAutoNum type="arabicPeriod"/>
            </a:pPr>
            <a:r>
              <a:rPr lang="sl-SI" sz="2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Izpolnite podatke na desni strani zahtevka – znesek z DDV, ki ga zahtevate in pošljite zahtevek v obravnavo</a:t>
            </a:r>
          </a:p>
          <a:p>
            <a:pPr marL="457200" indent="-457200">
              <a:lnSpc>
                <a:spcPts val="2120"/>
              </a:lnSpc>
              <a:buFont typeface="+mj-lt"/>
              <a:buAutoNum type="arabicPeriod"/>
            </a:pPr>
            <a:endParaRPr lang="sl-SI" sz="2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endParaRPr lang="en-US" sz="2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A747D52-3F2C-486A-AF40-ED3ADBD08C27}"/>
              </a:ext>
            </a:extLst>
          </p:cNvPr>
          <p:cNvSpPr/>
          <p:nvPr/>
        </p:nvSpPr>
        <p:spPr>
          <a:xfrm>
            <a:off x="7343191" y="3413524"/>
            <a:ext cx="4301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b="1" i="1" dirty="0">
              <a:solidFill>
                <a:srgbClr val="E65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b="1" i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3B24C25-CDB6-422E-91FF-A23B6D6EE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841" y="1761744"/>
            <a:ext cx="4136571" cy="4226889"/>
          </a:xfrm>
          <a:prstGeom prst="rect">
            <a:avLst/>
          </a:prstGeom>
        </p:spPr>
      </p:pic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8AC2E331-A855-4D32-AC2E-12E7114ECA70}"/>
              </a:ext>
            </a:extLst>
          </p:cNvPr>
          <p:cNvCxnSpPr/>
          <p:nvPr/>
        </p:nvCxnSpPr>
        <p:spPr>
          <a:xfrm>
            <a:off x="363894" y="3875188"/>
            <a:ext cx="1324947" cy="1240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449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914400" y="626165"/>
            <a:ext cx="10237304" cy="121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Navodila in kontakti</a:t>
            </a:r>
          </a:p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914400" y="1259633"/>
            <a:ext cx="11122090" cy="441683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20"/>
              </a:lnSpc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Navodila za uporabo </a:t>
            </a:r>
            <a:r>
              <a:rPr lang="sl-SI" sz="2000" dirty="0" err="1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edo</a:t>
            </a: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portala </a:t>
            </a: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http://www.arnes.si/sio-2020/edo/</a:t>
            </a: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</a:t>
            </a:r>
            <a:r>
              <a:rPr lang="sl-SI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Navodila</a:t>
            </a: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vlaganje MIZŠ poziva (</a:t>
            </a:r>
            <a:r>
              <a:rPr lang="sl-SI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predlogo datoteke</a:t>
            </a: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Sofinanciranje nabave IKT-opreme za podporo izvajanja izobraževanja na daljavo: </a:t>
            </a:r>
            <a:r>
              <a:rPr lang="sl-SI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posnetek videokonference, predstavitev</a:t>
            </a: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(drsnice)</a:t>
            </a: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Posnetek konference bo na voljo za ponoven ogled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boste prejeli po e-pošti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Vsebinska vprašanja pošiljajte po e-pošti</a:t>
            </a: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Sio-2020@arnes.si</a:t>
            </a: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E-pošta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Težave z oddajo zahtevka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(01) 479 88 55 – telefonska številka</a:t>
            </a:r>
          </a:p>
          <a:p>
            <a:pPr marL="457200" lvl="1" indent="0">
              <a:lnSpc>
                <a:spcPts val="2120"/>
              </a:lnSpc>
              <a:buNone/>
            </a:pPr>
            <a:endParaRPr lang="sl-SI" sz="16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0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1524000" y="2674437"/>
            <a:ext cx="9144000" cy="22271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500"/>
              </a:lnSpc>
            </a:pPr>
            <a:endParaRPr lang="sl-SI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500"/>
              </a:lnSpc>
            </a:pPr>
            <a:endParaRPr lang="sl-SI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500"/>
              </a:lnSpc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6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914400" y="626165"/>
            <a:ext cx="10237304" cy="121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Zahtevki</a:t>
            </a:r>
          </a:p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914400" y="1604865"/>
            <a:ext cx="6242180" cy="407160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 lahko odda: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zahtevek</a:t>
            </a:r>
            <a:endParaRPr lang="sl-SI" sz="12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zahtevek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 zahtevka</a:t>
            </a:r>
          </a:p>
          <a:p>
            <a:pPr lvl="1">
              <a:lnSpc>
                <a:spcPts val="2120"/>
              </a:lnSpc>
            </a:pPr>
            <a:endParaRPr lang="sl-SI" sz="16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ts val="2120"/>
              </a:lnSpc>
              <a:buNone/>
            </a:pPr>
            <a:endParaRPr lang="sl-SI" sz="16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120"/>
              </a:lnSpc>
            </a:pPr>
            <a:endParaRPr lang="sl-SI" sz="16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120"/>
              </a:lnSpc>
            </a:pPr>
            <a:endParaRPr lang="sl-SI" sz="16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endParaRPr lang="en-US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A747D52-3F2C-486A-AF40-ED3ADBD08C27}"/>
              </a:ext>
            </a:extLst>
          </p:cNvPr>
          <p:cNvSpPr/>
          <p:nvPr/>
        </p:nvSpPr>
        <p:spPr>
          <a:xfrm>
            <a:off x="7343191" y="3413524"/>
            <a:ext cx="4301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b="1" i="1" dirty="0">
              <a:solidFill>
                <a:srgbClr val="E65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b="1" i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4E13BB0-8004-4CB5-96C8-A54282B8F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167" y="942392"/>
            <a:ext cx="6941084" cy="441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5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914400" y="626165"/>
            <a:ext cx="10237304" cy="121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Oddaja 1. zahtevka</a:t>
            </a:r>
          </a:p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914400" y="2350910"/>
            <a:ext cx="5467739" cy="332555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Uporabite </a:t>
            </a:r>
            <a:r>
              <a:rPr lang="sl-SI" sz="2000" dirty="0" err="1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izpolnite zavihek 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ZAHTEVEK VIZ </a:t>
            </a:r>
            <a:r>
              <a:rPr lang="sl-SI" sz="16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PLAČANI</a:t>
            </a: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RAČUNI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Vnesite vse že plačane račune 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Priložite račune in dobavnice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Rok: 28.11.2020</a:t>
            </a:r>
          </a:p>
          <a:p>
            <a:pPr>
              <a:lnSpc>
                <a:spcPts val="2120"/>
              </a:lnSpc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Pravilno oddani zahtevki bodo izplačani do 08.01.2021</a:t>
            </a:r>
          </a:p>
          <a:p>
            <a:pPr marL="0" indent="0">
              <a:lnSpc>
                <a:spcPts val="2120"/>
              </a:lnSpc>
              <a:buNone/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A14AE3F-E75B-46FF-9D1F-96790DB71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827" y="169081"/>
            <a:ext cx="5358593" cy="651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12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914400" y="626165"/>
            <a:ext cx="10237304" cy="121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Računi, ki jih že imate in še niso plačani</a:t>
            </a:r>
          </a:p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914400" y="2350910"/>
            <a:ext cx="9722498" cy="332555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primeru, da že imate račun, ki še ni plačan in valuta ni 29.12.2020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 plačajte 27.11.2020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 vključite v prvi zahtevek</a:t>
            </a:r>
          </a:p>
          <a:p>
            <a:pPr lvl="1">
              <a:lnSpc>
                <a:spcPts val="2120"/>
              </a:lnSpc>
            </a:pPr>
            <a:r>
              <a:rPr lang="sl-SI" sz="16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Obvezno priložite tudi potrdilo o plačilu v zahtevku </a:t>
            </a:r>
          </a:p>
          <a:p>
            <a:pPr>
              <a:lnSpc>
                <a:spcPts val="2120"/>
              </a:lnSpc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120"/>
              </a:lnSpc>
              <a:buNone/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914400" y="626165"/>
            <a:ext cx="10237304" cy="121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Sofinanciranje nabave IKT opreme</a:t>
            </a:r>
          </a:p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914399" y="2350910"/>
            <a:ext cx="6512768" cy="332555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20"/>
              </a:lnSpc>
              <a:buNone/>
            </a:pPr>
            <a:r>
              <a:rPr lang="sl-SI" sz="2000" b="1" dirty="0">
                <a:solidFill>
                  <a:srgbClr val="E65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UPRAVIČENCI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Osnovne šole, višje šole in ljudske univerze – 1,76 M€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Srednje šole, dijaški domovi, zavodi, ki izobražujejo otroke s posebnimi potrebami – 1,54 M€</a:t>
            </a:r>
            <a:endParaRPr lang="en-US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120"/>
              </a:lnSpc>
              <a:buNone/>
            </a:pPr>
            <a:r>
              <a:rPr lang="sl-SI" sz="2000" b="1" dirty="0">
                <a:solidFill>
                  <a:srgbClr val="E65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NAMEN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Nakup računalniške opreme</a:t>
            </a:r>
            <a:endParaRPr lang="en-US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A747D52-3F2C-486A-AF40-ED3ADBD08C27}"/>
              </a:ext>
            </a:extLst>
          </p:cNvPr>
          <p:cNvSpPr/>
          <p:nvPr/>
        </p:nvSpPr>
        <p:spPr>
          <a:xfrm>
            <a:off x="7343191" y="3413524"/>
            <a:ext cx="4301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b="1" i="1" dirty="0">
              <a:solidFill>
                <a:srgbClr val="E65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b="1" i="1" dirty="0">
                <a:solidFill>
                  <a:srgbClr val="E65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v sistemu </a:t>
            </a:r>
            <a:r>
              <a:rPr lang="sl-SI" i="1" dirty="0">
                <a:solidFill>
                  <a:srgbClr val="E65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edo.arnes.si</a:t>
            </a:r>
          </a:p>
          <a:p>
            <a:r>
              <a:rPr lang="sl-SI" b="1" i="1" dirty="0">
                <a:solidFill>
                  <a:srgbClr val="E65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 poziva in vložitev zahtevkov</a:t>
            </a:r>
            <a:br>
              <a:rPr lang="en-US" b="1" i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566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A501E10-D9AB-49DF-A354-5EA230DA6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10" y="1381470"/>
            <a:ext cx="5895975" cy="39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8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914400" y="626165"/>
            <a:ext cx="10237304" cy="121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Pogoji za dodelitev sredstev</a:t>
            </a:r>
          </a:p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914399" y="2350910"/>
            <a:ext cx="7819053" cy="332555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Sredstva za nakup računalniške opreme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Priporočilo MIZŠ – rešujmo problem poučevanja na daljavo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Potrebna so lastna sredstva - </a:t>
            </a:r>
            <a:r>
              <a:rPr lang="sl-SI" sz="2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sofinanciranje</a:t>
            </a:r>
            <a:endParaRPr lang="en-US" sz="2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A747D52-3F2C-486A-AF40-ED3ADBD08C27}"/>
              </a:ext>
            </a:extLst>
          </p:cNvPr>
          <p:cNvSpPr/>
          <p:nvPr/>
        </p:nvSpPr>
        <p:spPr>
          <a:xfrm>
            <a:off x="7343191" y="3413524"/>
            <a:ext cx="4301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b="1" i="1" dirty="0">
              <a:solidFill>
                <a:srgbClr val="E65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b="1" i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7782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914400" y="626165"/>
            <a:ext cx="10237304" cy="121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Zahtevek – plačani računi</a:t>
            </a:r>
          </a:p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914399" y="2350910"/>
            <a:ext cx="7819053" cy="332555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Skupna vrednost  oddanega 1. zahtevka: 1.269.009,99€ 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Sredstva boste prejeli do 8.1.2021</a:t>
            </a:r>
          </a:p>
          <a:p>
            <a:pPr>
              <a:lnSpc>
                <a:spcPts val="2120"/>
              </a:lnSpc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Preostanek sredstev za 2. zahtevek: 2.030.990,01 €</a:t>
            </a:r>
          </a:p>
          <a:p>
            <a:pPr>
              <a:lnSpc>
                <a:spcPts val="2120"/>
              </a:lnSpc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120"/>
              </a:lnSpc>
              <a:buNone/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A747D52-3F2C-486A-AF40-ED3ADBD08C27}"/>
              </a:ext>
            </a:extLst>
          </p:cNvPr>
          <p:cNvSpPr/>
          <p:nvPr/>
        </p:nvSpPr>
        <p:spPr>
          <a:xfrm>
            <a:off x="7343191" y="3413524"/>
            <a:ext cx="4301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b="1" i="1" dirty="0">
              <a:solidFill>
                <a:srgbClr val="E65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b="1" i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057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914400" y="626165"/>
            <a:ext cx="10237304" cy="121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Oddaja 2. zahtevka</a:t>
            </a:r>
          </a:p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914400" y="2350910"/>
            <a:ext cx="9778482" cy="332555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Vnesite vse nove račune z </a:t>
            </a:r>
            <a:r>
              <a:rPr lang="sl-SI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valuto 29.12.2020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Zahtevek lahko oddate takoj, ko imate zbrane vse račune in dobavnice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Ekipa bo vložene zahtevke pregledovala sproti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Pravilno oddani -&gt; Stanje </a:t>
            </a:r>
            <a:r>
              <a:rPr lang="sl-SI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„Zaključen“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Nepopolni zahtevki -&gt; Stanje </a:t>
            </a:r>
            <a:r>
              <a:rPr lang="sl-SI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„Zavrnjen“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Končni rok: 17.12.2020</a:t>
            </a:r>
          </a:p>
          <a:p>
            <a:pPr>
              <a:lnSpc>
                <a:spcPts val="2120"/>
              </a:lnSpc>
            </a:pPr>
            <a:endParaRPr lang="sl-SI" sz="24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Pravilno oddani zahtevki bodo izplačani do 29.12.2020</a:t>
            </a:r>
          </a:p>
          <a:p>
            <a:pPr marL="0" indent="0">
              <a:lnSpc>
                <a:spcPts val="2120"/>
              </a:lnSpc>
              <a:buNone/>
            </a:pPr>
            <a:endParaRPr lang="en-US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A747D52-3F2C-486A-AF40-ED3ADBD08C27}"/>
              </a:ext>
            </a:extLst>
          </p:cNvPr>
          <p:cNvSpPr/>
          <p:nvPr/>
        </p:nvSpPr>
        <p:spPr>
          <a:xfrm>
            <a:off x="7343191" y="3413524"/>
            <a:ext cx="4301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b="1" i="1" dirty="0">
              <a:solidFill>
                <a:srgbClr val="E65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b="1" i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3833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914400" y="626165"/>
            <a:ext cx="10237304" cy="121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Postopek</a:t>
            </a:r>
          </a:p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914400" y="1604865"/>
            <a:ext cx="5142102" cy="407160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Poziv podpišite (če tega še niste storili)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Pripravite tabelo</a:t>
            </a:r>
            <a:endParaRPr lang="sl-SI" sz="16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Uporabite isto pripravljeno </a:t>
            </a:r>
            <a:r>
              <a:rPr lang="sl-SI" sz="1600" dirty="0" err="1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tabelo kot za prvi zahtevek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F6: se prenese iz zavihka 1. zahtevka (f6)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F7: se prenese iz zavihka 1. zahtevka (f31)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F8: preostanek sredstev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Vnesite nove račune</a:t>
            </a:r>
          </a:p>
          <a:p>
            <a:pPr lvl="1">
              <a:lnSpc>
                <a:spcPts val="2120"/>
              </a:lnSpc>
            </a:pPr>
            <a:r>
              <a:rPr lang="sl-SI" sz="16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F33: znesek, ki ga uveljavljate</a:t>
            </a:r>
          </a:p>
          <a:p>
            <a:pPr>
              <a:lnSpc>
                <a:spcPts val="2120"/>
              </a:lnSpc>
            </a:pPr>
            <a:r>
              <a:rPr lang="sl-SI" sz="2000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Pripravite račune in dobavnice!</a:t>
            </a:r>
          </a:p>
          <a:p>
            <a:pPr lvl="1">
              <a:lnSpc>
                <a:spcPts val="2120"/>
              </a:lnSpc>
            </a:pPr>
            <a:endParaRPr lang="sl-SI" sz="16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120"/>
              </a:lnSpc>
            </a:pPr>
            <a:endParaRPr lang="sl-SI" sz="16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endParaRPr lang="sl-SI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20"/>
              </a:lnSpc>
            </a:pPr>
            <a:endParaRPr lang="en-US" sz="2000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A747D52-3F2C-486A-AF40-ED3ADBD08C27}"/>
              </a:ext>
            </a:extLst>
          </p:cNvPr>
          <p:cNvSpPr/>
          <p:nvPr/>
        </p:nvSpPr>
        <p:spPr>
          <a:xfrm>
            <a:off x="7343191" y="3413524"/>
            <a:ext cx="4301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b="1" i="1" dirty="0">
              <a:solidFill>
                <a:srgbClr val="E65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b="1" i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F56A501-2944-4853-975E-85805783A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501" y="195942"/>
            <a:ext cx="6135499" cy="5962261"/>
          </a:xfrm>
          <a:prstGeom prst="rect">
            <a:avLst/>
          </a:prstGeom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BD3014DB-0524-4066-AE60-27AFDC69BB57}"/>
              </a:ext>
            </a:extLst>
          </p:cNvPr>
          <p:cNvCxnSpPr/>
          <p:nvPr/>
        </p:nvCxnSpPr>
        <p:spPr>
          <a:xfrm flipH="1">
            <a:off x="10888824" y="699797"/>
            <a:ext cx="388776" cy="289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FCD618E3-299E-4B2D-BC5E-F69768F3B05E}"/>
              </a:ext>
            </a:extLst>
          </p:cNvPr>
          <p:cNvCxnSpPr>
            <a:cxnSpLocks/>
          </p:cNvCxnSpPr>
          <p:nvPr/>
        </p:nvCxnSpPr>
        <p:spPr>
          <a:xfrm flipH="1">
            <a:off x="10888824" y="821095"/>
            <a:ext cx="388776" cy="289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4DF79D8D-D098-479F-AE12-5835C496A4B2}"/>
              </a:ext>
            </a:extLst>
          </p:cNvPr>
          <p:cNvCxnSpPr/>
          <p:nvPr/>
        </p:nvCxnSpPr>
        <p:spPr>
          <a:xfrm flipV="1">
            <a:off x="10356980" y="5505061"/>
            <a:ext cx="1287624" cy="10077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0FECA88F-ED43-4936-BFA7-BA82EB5D3125}"/>
              </a:ext>
            </a:extLst>
          </p:cNvPr>
          <p:cNvCxnSpPr/>
          <p:nvPr/>
        </p:nvCxnSpPr>
        <p:spPr>
          <a:xfrm flipV="1">
            <a:off x="4571999" y="6141985"/>
            <a:ext cx="2500604" cy="513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85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914400" y="626165"/>
            <a:ext cx="10237304" cy="121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Oddajanje zahtevka 1.</a:t>
            </a:r>
          </a:p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1030021" y="1232452"/>
            <a:ext cx="7726585" cy="45393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2120"/>
              </a:lnSpc>
              <a:buFont typeface="+mj-lt"/>
              <a:buAutoNum type="arabicPeriod"/>
            </a:pPr>
            <a:r>
              <a:rPr lang="sl-SI" sz="2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Kreiranje zahtevka</a:t>
            </a:r>
          </a:p>
          <a:p>
            <a:pPr marL="457200" indent="-457200">
              <a:lnSpc>
                <a:spcPts val="2120"/>
              </a:lnSpc>
              <a:buFont typeface="+mj-lt"/>
              <a:buAutoNum type="arabicPeriod"/>
            </a:pPr>
            <a:endParaRPr lang="sl-SI" sz="2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2120"/>
              </a:lnSpc>
              <a:buFont typeface="+mj-lt"/>
              <a:buAutoNum type="arabicPeriod"/>
            </a:pPr>
            <a:endParaRPr lang="sl-SI" sz="2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A747D52-3F2C-486A-AF40-ED3ADBD08C27}"/>
              </a:ext>
            </a:extLst>
          </p:cNvPr>
          <p:cNvSpPr/>
          <p:nvPr/>
        </p:nvSpPr>
        <p:spPr>
          <a:xfrm>
            <a:off x="7343191" y="3413524"/>
            <a:ext cx="4301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b="1" i="1" dirty="0">
              <a:solidFill>
                <a:srgbClr val="E65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b="1" i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B9455C3-0B61-4888-8550-20C6D9ED5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21" y="1602769"/>
            <a:ext cx="10096816" cy="4608837"/>
          </a:xfrm>
          <a:prstGeom prst="rect">
            <a:avLst/>
          </a:prstGeom>
        </p:spPr>
      </p:pic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623F6597-E336-4AA1-AD6C-D56F1FB0E6F2}"/>
              </a:ext>
            </a:extLst>
          </p:cNvPr>
          <p:cNvCxnSpPr>
            <a:cxnSpLocks/>
          </p:cNvCxnSpPr>
          <p:nvPr/>
        </p:nvCxnSpPr>
        <p:spPr>
          <a:xfrm>
            <a:off x="410547" y="3722914"/>
            <a:ext cx="858416" cy="21740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75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32F7-6853-EE43-81AB-01933527C976}"/>
              </a:ext>
            </a:extLst>
          </p:cNvPr>
          <p:cNvSpPr txBox="1">
            <a:spLocks/>
          </p:cNvSpPr>
          <p:nvPr/>
        </p:nvSpPr>
        <p:spPr>
          <a:xfrm>
            <a:off x="914400" y="626165"/>
            <a:ext cx="10237304" cy="121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Oddajanje zahtevka 2.</a:t>
            </a:r>
          </a:p>
          <a:p>
            <a:pPr>
              <a:lnSpc>
                <a:spcPts val="3500"/>
              </a:lnSpc>
            </a:pPr>
            <a:r>
              <a:rPr lang="sl-SI" sz="3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91451-109B-3044-9237-FFB88CA9D803}"/>
              </a:ext>
            </a:extLst>
          </p:cNvPr>
          <p:cNvSpPr txBox="1">
            <a:spLocks/>
          </p:cNvSpPr>
          <p:nvPr/>
        </p:nvSpPr>
        <p:spPr>
          <a:xfrm>
            <a:off x="1032628" y="770787"/>
            <a:ext cx="8435084" cy="92333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20"/>
              </a:lnSpc>
              <a:buNone/>
            </a:pPr>
            <a:endParaRPr lang="sl-SI" sz="2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2120"/>
              </a:lnSpc>
              <a:buFont typeface="+mj-lt"/>
              <a:buAutoNum type="arabicPeriod"/>
            </a:pPr>
            <a:r>
              <a:rPr lang="sl-SI" sz="2000" b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Dodajte v zahtevek tabelo kot novo vsebino iz datoteke</a:t>
            </a:r>
          </a:p>
          <a:p>
            <a:pPr marL="457200" indent="-457200">
              <a:lnSpc>
                <a:spcPts val="2120"/>
              </a:lnSpc>
              <a:buFont typeface="+mj-lt"/>
              <a:buAutoNum type="arabicPeriod"/>
            </a:pPr>
            <a:endParaRPr lang="sl-SI" sz="2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120"/>
              </a:lnSpc>
              <a:buNone/>
            </a:pPr>
            <a:endParaRPr lang="en-US" sz="2000" b="1" dirty="0">
              <a:solidFill>
                <a:srgbClr val="696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A747D52-3F2C-486A-AF40-ED3ADBD08C27}"/>
              </a:ext>
            </a:extLst>
          </p:cNvPr>
          <p:cNvSpPr/>
          <p:nvPr/>
        </p:nvSpPr>
        <p:spPr>
          <a:xfrm>
            <a:off x="7343191" y="3413524"/>
            <a:ext cx="4301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b="1" i="1" dirty="0">
              <a:solidFill>
                <a:srgbClr val="E65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b="1" i="1" dirty="0">
                <a:solidFill>
                  <a:srgbClr val="696A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0437A57-9128-434B-ADED-41E1A3D229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63" y="1551398"/>
            <a:ext cx="7726165" cy="46028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8949D0D6-AE45-4045-A5AB-BDB14049C245}"/>
              </a:ext>
            </a:extLst>
          </p:cNvPr>
          <p:cNvCxnSpPr>
            <a:cxnSpLocks/>
          </p:cNvCxnSpPr>
          <p:nvPr/>
        </p:nvCxnSpPr>
        <p:spPr>
          <a:xfrm>
            <a:off x="625151" y="2584580"/>
            <a:ext cx="2724539" cy="7091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943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482</Words>
  <Application>Microsoft Office PowerPoint</Application>
  <PresentationFormat>Širokozaslonsko</PresentationFormat>
  <Paragraphs>121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Sofinanciranje nabave IKT opreme – 2. zahtevek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Alenka Starc</cp:lastModifiedBy>
  <cp:revision>161</cp:revision>
  <dcterms:created xsi:type="dcterms:W3CDTF">2019-09-20T09:22:07Z</dcterms:created>
  <dcterms:modified xsi:type="dcterms:W3CDTF">2020-12-03T12:20:55Z</dcterms:modified>
</cp:coreProperties>
</file>